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314" r:id="rId4"/>
    <p:sldId id="315" r:id="rId5"/>
    <p:sldId id="287" r:id="rId6"/>
    <p:sldId id="304" r:id="rId7"/>
    <p:sldId id="316" r:id="rId8"/>
    <p:sldId id="300" r:id="rId9"/>
    <p:sldId id="303" r:id="rId10"/>
    <p:sldId id="317" r:id="rId11"/>
    <p:sldId id="301" r:id="rId12"/>
    <p:sldId id="305" r:id="rId13"/>
    <p:sldId id="302" r:id="rId14"/>
    <p:sldId id="312" r:id="rId15"/>
    <p:sldId id="306" r:id="rId16"/>
    <p:sldId id="31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45" autoAdjust="0"/>
  </p:normalViewPr>
  <p:slideViewPr>
    <p:cSldViewPr>
      <p:cViewPr varScale="1">
        <p:scale>
          <a:sx n="80" d="100"/>
          <a:sy n="80" d="100"/>
        </p:scale>
        <p:origin x="11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BFC76-609D-463A-B6FD-81C15C86CBAC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AA98C-47A7-4F82-93EC-05EAF471F8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95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069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589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029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14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23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02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22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016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089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887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00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9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85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AA98C-47A7-4F82-93EC-05EAF471F87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868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8FE16-1FD1-4378-BEB3-58ED7C0D873F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5F882-5811-4CA1-9F7D-09C9EE1CFC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18" Type="http://schemas.openxmlformats.org/officeDocument/2006/relationships/image" Target="../media/image41.jpeg"/><Relationship Id="rId3" Type="http://schemas.openxmlformats.org/officeDocument/2006/relationships/image" Target="../media/image1.jpeg"/><Relationship Id="rId21" Type="http://schemas.openxmlformats.org/officeDocument/2006/relationships/image" Target="../media/image44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9.jpe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4.png"/><Relationship Id="rId15" Type="http://schemas.openxmlformats.org/officeDocument/2006/relationships/image" Target="../media/image38.png"/><Relationship Id="rId23" Type="http://schemas.openxmlformats.org/officeDocument/2006/relationships/image" Target="../media/image46.jpeg"/><Relationship Id="rId10" Type="http://schemas.openxmlformats.org/officeDocument/2006/relationships/image" Target="../media/image33.jpeg"/><Relationship Id="rId19" Type="http://schemas.openxmlformats.org/officeDocument/2006/relationships/image" Target="../media/image42.jpeg"/><Relationship Id="rId4" Type="http://schemas.openxmlformats.org/officeDocument/2006/relationships/image" Target="../media/image3.pn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Relationship Id="rId22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288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868363"/>
            <a:ext cx="8229600" cy="797585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№22 г. Лениногорска» муниципального образования 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муниципальный  район»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Республики Татарстан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/>
            <a:endParaRPr lang="ru-RU" sz="2400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500034" y="2314402"/>
            <a:ext cx="8186766" cy="147463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ОБРАЗОВАТЕЛЬНАЯ БАЗОВАЯ ПЛОЩАДКА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МОДЕЛИ ОБРАЗОВАТЕЛЬНОЙ ДЕЯТЕЛЬНОСТИ В ДОУ С ТАТАРСКИМ ЯЗЫКОМ ОБУЧЕНИЯ КАК СРЕДСТВО РЕАЛИЗАЦИИ УМК»</a:t>
            </a:r>
          </a:p>
          <a:p>
            <a:pPr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Documents and Settings\Admin\Рабочий стол\КОНКУРС\IMG_20200521_0954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3047" y="3623619"/>
            <a:ext cx="52565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5001339" y="66049"/>
            <a:ext cx="1608178" cy="9466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17" y="66049"/>
            <a:ext cx="2077283" cy="90493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37157" y="3244334"/>
            <a:ext cx="1869679" cy="33547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Лениногорск, 2023г.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097277"/>
            <a:ext cx="85689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5004048" y="42775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99" y="112992"/>
            <a:ext cx="2011801" cy="8764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1574483"/>
            <a:ext cx="85689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работы муниципальной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базовой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«Создание модели образовательной деятельности в ДОУ с татарским языком обучения как средство реализации УМК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Года национальных культур и традиций, с целью создания условий для совершенствования развития потенциала педагогических работников через организацию работы с этнокультурной составляющей народов Татарстана в образовательной организации,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18.04.2023г. на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МБДОУ «Детский сад №22» прошел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зональный семинар - практикум для педагогов дошкольных образовательных учреждений по теме «Практическая реализация современных педагогических технологий в процессе освоения дошкольниками культурного пространства региона».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зональном семинаре - практикуме педагоги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организаций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Лениногорского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районов поделились опытом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 провели мастер-классы, презентовали авторские дидактические пособия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выставке, направленные на развитие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родного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 у дошкольников. Семинар – практикум способствовал  обобщению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 педагогов по приобщению детей  к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народному творчеству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сохранению и укреплению духовных ценностей,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возрождению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исконных национальных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28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1" y="0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pic>
        <p:nvPicPr>
          <p:cNvPr id="11" name="Рисунок 10" descr="C:\Users\Пользователь\Desktop\сайт 2022-23\семинар\IMG2023041809185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6" t="22704" r="192" b="23507"/>
          <a:stretch/>
        </p:blipFill>
        <p:spPr bwMode="auto">
          <a:xfrm>
            <a:off x="77797" y="1293088"/>
            <a:ext cx="4618330" cy="2279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Пользователь\Desktop\сайт 2022-23\семинар\IMG2023041810460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6" r="17874" b="6763"/>
          <a:stretch/>
        </p:blipFill>
        <p:spPr bwMode="auto">
          <a:xfrm>
            <a:off x="4761908" y="1241722"/>
            <a:ext cx="4202579" cy="2331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t="21735" r="3347" b="8382"/>
          <a:stretch/>
        </p:blipFill>
        <p:spPr>
          <a:xfrm>
            <a:off x="88641" y="3838378"/>
            <a:ext cx="4570939" cy="2470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885" y="3838377"/>
            <a:ext cx="4132601" cy="2692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68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864" y="51069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3" y="692697"/>
            <a:ext cx="8967028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1" y="933086"/>
            <a:ext cx="4232092" cy="3023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721" y="1077558"/>
            <a:ext cx="4011855" cy="2750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410" y="3917284"/>
            <a:ext cx="3967165" cy="297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6" t="15765" r="12394" b="6693"/>
          <a:stretch/>
        </p:blipFill>
        <p:spPr>
          <a:xfrm>
            <a:off x="206298" y="3898958"/>
            <a:ext cx="3923928" cy="2955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638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1628507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муниципальной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базовой площадки за 2022-2023 учебный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год было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проведено: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открытых показа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организованной образовательной деятельности;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видеопоказа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организованной образовательной 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открытых показа взаимодействия педагога с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воспитанниками;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мастер –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классов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теоретический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доклад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выступлений из опыта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работы;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презентаций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проектов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16 презентаций дидактических пособий.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Формы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методы работы, представленные на заседаниях, представляют практический и теоретический интерес для воспитателей и специалистов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ДОУ,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работающих в группах с татарским языком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 и воспитания. 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46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9" y="1628506"/>
            <a:ext cx="864095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Сохранение и развитие татарского языка является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актуальной задачей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Республики Татарстан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Научиться говорить на татарском языке означает не только выучить слова и фразы, но и воспитывать в себе уважительное отношение к культуре татарского народа. Это значит, что необходимо создавать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культурную языковую среду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которая будет способствовать приобщению детей к татарской культуре.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Исходя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 основной цели ФГОС ДО – обеспечение государством равенства возможностей для каждого ребенка в получении качественного дошкольного образования,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детском саду сложилась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определённая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работы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созданию условий для эффективной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-образовательной деятельности в ДОУ с татарским языком обучения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Педагоги и воспитанники детского сада принимают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участие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муниципальных мероприятиях, занимают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призовые места в муниципальных и республиканских конкурсах и фестивалях, направленных на сохранение языковой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культуры.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71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t="-180"/>
          <a:stretch/>
        </p:blipFill>
        <p:spPr>
          <a:xfrm>
            <a:off x="112557" y="-52703"/>
            <a:ext cx="1473089" cy="21911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932" y="90849"/>
            <a:ext cx="1548822" cy="2189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" r="3990" b="1701"/>
          <a:stretch/>
        </p:blipFill>
        <p:spPr>
          <a:xfrm>
            <a:off x="2901744" y="230727"/>
            <a:ext cx="1550877" cy="22296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4" b="54200"/>
          <a:stretch/>
        </p:blipFill>
        <p:spPr>
          <a:xfrm>
            <a:off x="4747660" y="1377914"/>
            <a:ext cx="2111036" cy="14458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0" b="54200"/>
          <a:stretch/>
        </p:blipFill>
        <p:spPr>
          <a:xfrm>
            <a:off x="6930513" y="1658800"/>
            <a:ext cx="2055482" cy="13860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9061" y="1696529"/>
            <a:ext cx="1453485" cy="20545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897" y="2781632"/>
            <a:ext cx="1491212" cy="21078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9220" y="3905379"/>
            <a:ext cx="1480017" cy="20920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0867" y="4998943"/>
            <a:ext cx="1502763" cy="21242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21100" y="2362410"/>
            <a:ext cx="1965980" cy="14242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464" y="3412054"/>
            <a:ext cx="1921349" cy="139192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153" y="4368837"/>
            <a:ext cx="1936553" cy="14029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781" y="5354467"/>
            <a:ext cx="1979134" cy="143378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741" y="2986509"/>
            <a:ext cx="1798379" cy="13028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90759" y="3638639"/>
            <a:ext cx="1327710" cy="187677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43984" y="5119974"/>
            <a:ext cx="1295497" cy="183124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62672" y="5137536"/>
            <a:ext cx="1306622" cy="184696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57671" y="3668084"/>
            <a:ext cx="1284155" cy="18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0976" y="3244334"/>
            <a:ext cx="56420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  <a:endParaRPr lang="ru-RU" sz="32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97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628506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современной полиэтнической среде Республики Татарстан дети с дошкольного возраста испытывают влияние различных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культур, традиций. Специфика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двуязычия в Лениногорском районе состоит в том, что практически все дошкольники владеют русским языком, в то же время родным татарским языком владеют не в полной мере, поэтому в настоящее время остро стоит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сохранения родного татарского языка.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Построение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процесса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детском саду должно основываться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адекватных возрасту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формах работы с детьми, способствующих формированию устойчивого интереса к освоению родного татарского языка.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5004048" y="42775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99" y="112992"/>
            <a:ext cx="2011801" cy="876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097277"/>
            <a:ext cx="856895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Цель работы муниципальной образовательной базовой площадки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«СОЗДАНИЕ МОДЕЛИ ОБРАЗОВАТЕЛЬНОЙ ДЕЯТЕЛЬНОСТИ В ДОУ С ТАТАРСКИМ ЯЗЫКОМ ОБУЧЕНИЯ КАК СРЕДСТВО РЕАЛИЗАЦИИ УМК»</a:t>
            </a:r>
          </a:p>
          <a:p>
            <a:pPr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Создание условий для организации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пространства по обмену педагогическим опытом,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поддержкой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практической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воспитателей г. Лениногорска и Лениногорского района,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работающих в группах с татарским языком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 и воспитания.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Повысить теоретический уровень и педагогическое мастерство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работы в группах с татарским языком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творческую активность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инициативу воспитателей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участия в разнообразных формах деятельности.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Совершенствовать программно-методическое оснащение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новых законодательных требований. 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новые формы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 воспитателей в муниципальном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обмена опытом работы.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5004048" y="42775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99" y="112992"/>
            <a:ext cx="2011801" cy="87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097277"/>
            <a:ext cx="85689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5004048" y="42775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99" y="112992"/>
            <a:ext cx="2011801" cy="8764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7" y="1340769"/>
            <a:ext cx="842493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повышения профессиональной компетентности и педагогического мастерства воспитателей групп с обучением и воспитанием на татарском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17.11.2022 г. на базе МБДОУ «Детский сад №22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tt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t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было проведено заседание муниципальной базовой площадки на тему: </a:t>
            </a:r>
            <a:r>
              <a:rPr lang="tt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«Формы </a:t>
            </a:r>
            <a:r>
              <a:rPr lang="tt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участников образовательного процесса, направленные на формирование устойчивого интереса к освоению родного татарского языка</a:t>
            </a:r>
            <a:r>
              <a:rPr lang="tt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endParaRPr lang="ru-RU" dirty="0"/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заседания: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№22»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презентовали опыт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ДОУ;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открытый показ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организованной образовательной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с детьми; открытый показ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сюжетно-ролевой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детьми; провели с педагогами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музыкально-дидактических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 и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использованию дидактических игр по обучению детей старшего дошкольного возраста правилам дорожного движения;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№7»   презентовала авторскую дидактическую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15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2882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t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 descr="C:\Users\Пользователь\Desktop\17.11.2022\IMG202211170958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4" r="2593"/>
          <a:stretch/>
        </p:blipFill>
        <p:spPr bwMode="auto">
          <a:xfrm>
            <a:off x="94217" y="1152033"/>
            <a:ext cx="4477783" cy="2711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Пользователь\Desktop\17.11.2022\IMG2022111710523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273" b="35248"/>
          <a:stretch/>
        </p:blipFill>
        <p:spPr bwMode="auto">
          <a:xfrm>
            <a:off x="25043" y="4028625"/>
            <a:ext cx="4463392" cy="2501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Пользователь\Desktop\17.11.2022\IMG2022111710344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3" b="15667"/>
          <a:stretch/>
        </p:blipFill>
        <p:spPr bwMode="auto">
          <a:xfrm>
            <a:off x="4832496" y="4038771"/>
            <a:ext cx="4365934" cy="2490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/>
          <a:srcRect l="3342" t="11768"/>
          <a:stretch/>
        </p:blipFill>
        <p:spPr>
          <a:xfrm>
            <a:off x="4932040" y="33129"/>
            <a:ext cx="1608178" cy="94662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99" y="-11164"/>
            <a:ext cx="2011801" cy="876411"/>
          </a:xfrm>
          <a:prstGeom prst="rect">
            <a:avLst/>
          </a:prstGeom>
        </p:spPr>
      </p:pic>
      <p:pic>
        <p:nvPicPr>
          <p:cNvPr id="19" name="Рисунок 18" descr="C:\Users\Пользователь\Desktop\17.11.2022\IMG20221117090305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6" t="15365" r="16076" b="24223"/>
          <a:stretch/>
        </p:blipFill>
        <p:spPr bwMode="auto">
          <a:xfrm>
            <a:off x="4712378" y="1299784"/>
            <a:ext cx="4489723" cy="2563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2882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8820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t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932040" y="33129"/>
            <a:ext cx="1608178" cy="94662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99" y="-11164"/>
            <a:ext cx="2011801" cy="876411"/>
          </a:xfrm>
          <a:prstGeom prst="rect">
            <a:avLst/>
          </a:prstGeom>
        </p:spPr>
      </p:pic>
      <p:pic>
        <p:nvPicPr>
          <p:cNvPr id="13" name="Рисунок 12" descr="C:\Users\Пользователь\Desktop\17.11.2022\IMG2022111709204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9" r="996" b="8962"/>
          <a:stretch/>
        </p:blipFill>
        <p:spPr bwMode="auto">
          <a:xfrm>
            <a:off x="4717195" y="3959137"/>
            <a:ext cx="4310045" cy="2494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Пользователь\Desktop\17.11.2022\IMG20221117094152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6" r="422"/>
          <a:stretch/>
        </p:blipFill>
        <p:spPr bwMode="auto">
          <a:xfrm>
            <a:off x="4660630" y="1253191"/>
            <a:ext cx="4366611" cy="27059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11" y="1197512"/>
            <a:ext cx="4511768" cy="2817303"/>
          </a:xfrm>
          <a:prstGeom prst="rect">
            <a:avLst/>
          </a:prstGeom>
        </p:spPr>
      </p:pic>
      <p:pic>
        <p:nvPicPr>
          <p:cNvPr id="16" name="Рисунок 15" descr="C:\Users\Пользователь\Desktop\17.11.2022\IMG20221117104507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33" b="10304"/>
          <a:stretch/>
        </p:blipFill>
        <p:spPr bwMode="auto">
          <a:xfrm>
            <a:off x="137555" y="3947556"/>
            <a:ext cx="4523075" cy="2505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670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18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097277"/>
            <a:ext cx="85689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5004048" y="42775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99" y="112992"/>
            <a:ext cx="2011801" cy="8764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097277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С целью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условий для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совершенствования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мастерства и творческого потенциала педагогов в рамках работы в группах с татарским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языком обучения и воспитания,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15.02.2023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 на базе МБДОУ «Детский сад №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22» </a:t>
            </a:r>
            <a:r>
              <a:rPr lang="tt-RU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было проведено заседание муниципальной образовательной базовой площадки на тему: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«Развитие у дошкольников активной диалогической речи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татарском языке через игровые технологии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работы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№22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организовали открытый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взаимодействия воспитателя с детьми по закреплению пройденного материала по татарскому языку,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организованной образовательной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провели с педагогами мастер-класс;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Шугуровский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общеразвивающего вида «Тургай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провели с педагогами мастер –класс;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МБДОУ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Тимяшевский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– Ласточка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презентовала опыт работы;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«Детский сад общеразвивающего вида №27 г. Лениногорска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выступила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опытом работы с элементами мастер-класса;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МБДОУ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12» продемонстрировала видеоролик из опыта работы.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7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6914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pic>
        <p:nvPicPr>
          <p:cNvPr id="11" name="Рисунок 10" descr="C:\Users\Пользователь\Desktop\15.02.2023\IMG2023021509095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5" r="10617" b="23773"/>
          <a:stretch/>
        </p:blipFill>
        <p:spPr bwMode="auto">
          <a:xfrm>
            <a:off x="-26037" y="1205523"/>
            <a:ext cx="4629309" cy="2612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Пользователь\Desktop\15.02.2023\IMG2023021509230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3" r="13946" b="27000"/>
          <a:stretch/>
        </p:blipFill>
        <p:spPr bwMode="auto">
          <a:xfrm>
            <a:off x="4650184" y="3875192"/>
            <a:ext cx="4314304" cy="2434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Пользователь\Desktop\15.02.2023\IMG20230215094329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0" r="13945" b="31366"/>
          <a:stretch/>
        </p:blipFill>
        <p:spPr bwMode="auto">
          <a:xfrm>
            <a:off x="0" y="3851150"/>
            <a:ext cx="4603272" cy="2458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Пользователь\Desktop\15.02.2023\IMG20230215101004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5"/>
          <a:stretch/>
        </p:blipFill>
        <p:spPr bwMode="auto">
          <a:xfrm>
            <a:off x="4603272" y="1205522"/>
            <a:ext cx="4361216" cy="2612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4847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6914"/>
            <a:ext cx="9144000" cy="6852882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628506"/>
            <a:ext cx="788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b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4859942" y="41760"/>
            <a:ext cx="1608178" cy="9466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33" y="45863"/>
            <a:ext cx="2011801" cy="8764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1037062"/>
            <a:ext cx="8496944" cy="34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C:\Users\Пользователь\Desktop\15.02.2023\IMG2023021510310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8"/>
          <a:stretch/>
        </p:blipFill>
        <p:spPr bwMode="auto">
          <a:xfrm>
            <a:off x="187212" y="1589184"/>
            <a:ext cx="4312779" cy="24878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C:\Users\Пользователь\Desktop\15.02.2023\IMG20230215105922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279" b="27322"/>
          <a:stretch/>
        </p:blipFill>
        <p:spPr bwMode="auto">
          <a:xfrm>
            <a:off x="4687203" y="1572833"/>
            <a:ext cx="4419070" cy="2437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Пользователь\Desktop\15.02.2023\IMG2023021511173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55" b="18267"/>
          <a:stretch/>
        </p:blipFill>
        <p:spPr bwMode="auto">
          <a:xfrm>
            <a:off x="253335" y="4243831"/>
            <a:ext cx="4246656" cy="2456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Пользователь\Desktop\15.02.2023\IMG20230215115050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8" t="20869" r="9048" b="19141"/>
          <a:stretch/>
        </p:blipFill>
        <p:spPr bwMode="auto">
          <a:xfrm>
            <a:off x="4572000" y="4201868"/>
            <a:ext cx="4457813" cy="2501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202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127</Words>
  <Application>Microsoft Office PowerPoint</Application>
  <PresentationFormat>Экран (4:3)</PresentationFormat>
  <Paragraphs>99</Paragraphs>
  <Slides>16</Slides>
  <Notes>14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Тема Office</vt:lpstr>
      <vt:lpstr> Муниципальное бюджетное дошкольное образовательное учреждение «Детский сад №22 г. Лениногорска» муниципального образования  «Лениногорский муниципальный  район»  Республики Татарстан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«Детский сад №22 г. Лениногорска» муниципального образования   «Лениногорский муниципальный  район»  Республики Татарстан</dc:title>
  <dc:creator>ВЕНЕРЧИК</dc:creator>
  <cp:lastModifiedBy>Пользователь</cp:lastModifiedBy>
  <cp:revision>144</cp:revision>
  <dcterms:created xsi:type="dcterms:W3CDTF">2019-12-09T12:07:01Z</dcterms:created>
  <dcterms:modified xsi:type="dcterms:W3CDTF">2023-10-02T12:07:15Z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